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6"/>
  </p:notesMasterIdLst>
  <p:sldIdLst>
    <p:sldId id="256" r:id="rId2"/>
    <p:sldId id="269" r:id="rId3"/>
    <p:sldId id="258" r:id="rId4"/>
    <p:sldId id="257" r:id="rId5"/>
    <p:sldId id="259" r:id="rId6"/>
    <p:sldId id="261" r:id="rId7"/>
    <p:sldId id="262" r:id="rId8"/>
    <p:sldId id="263" r:id="rId9"/>
    <p:sldId id="264" r:id="rId10"/>
    <p:sldId id="266" r:id="rId11"/>
    <p:sldId id="270" r:id="rId12"/>
    <p:sldId id="265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Optical Flow Comparison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Lucas-Kanade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0.3MP</c:v>
                </c:pt>
                <c:pt idx="1">
                  <c:v>0.7MP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1.39</c:v>
                </c:pt>
                <c:pt idx="1">
                  <c:v>2.4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Farneback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0.3MP</c:v>
                </c:pt>
                <c:pt idx="1">
                  <c:v>0.7MP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3.45</c:v>
                </c:pt>
                <c:pt idx="1">
                  <c:v>6.65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SimpleFlow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0.3MP</c:v>
                </c:pt>
                <c:pt idx="1">
                  <c:v>0.7MP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418</c:v>
                </c:pt>
                <c:pt idx="1">
                  <c:v>718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06970384"/>
        <c:axId val="-1506968208"/>
      </c:lineChart>
      <c:catAx>
        <c:axId val="-150697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06968208"/>
        <c:crosses val="autoZero"/>
        <c:auto val="1"/>
        <c:lblAlgn val="ctr"/>
        <c:lblOffset val="100"/>
        <c:noMultiLvlLbl val="0"/>
      </c:catAx>
      <c:valAx>
        <c:axId val="-150696820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Processing Time (seconds)</a:t>
                </a:r>
                <a:endParaRPr lang="en-GB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0697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9CB6D-EA4B-40E9-838F-0408AF42ADCB}" type="datetimeFigureOut">
              <a:rPr lang="en-GB" smtClean="0"/>
              <a:t>25/11/2013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7951-4697-4962-9C74-F3DA66054B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42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7951-4697-4962-9C74-F3DA66054B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06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L-K is sparse</a:t>
            </a:r>
          </a:p>
          <a:p>
            <a:r>
              <a:rPr lang="en-GB" dirty="0" smtClean="0"/>
              <a:t>Fb is dense</a:t>
            </a:r>
          </a:p>
          <a:p>
            <a:r>
              <a:rPr lang="en-GB" dirty="0" smtClean="0"/>
              <a:t>SF</a:t>
            </a:r>
            <a:r>
              <a:rPr lang="en-GB" baseline="0" dirty="0" smtClean="0"/>
              <a:t> is semi-dense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7951-4697-4962-9C74-F3DA66054B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87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BC15F4F-0EB1-415A-A9B6-D7C6D549AAA9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DE4-E74F-48EA-8B99-F09AC3A1DDFD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E10D-D395-4310-B03E-A981AF62E68F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AB495-90D5-40E2-B88D-B6A98B0ACB9E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98A-3337-4EEC-A20A-0490F844C233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B929-5102-4B39-8432-FB7B7B580273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10F6-BF3B-4331-91BA-B31682407947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D123-9AAE-4105-B777-ABADA291A8B5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FB25-1797-4288-8ECA-32EECAC79859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6346-469D-437D-9AF9-517CE872CA1E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240C-BA32-4E83-8FA6-A3852750D2B7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3BF33A6-903A-4AB3-84B7-9BD356B66134}" type="datetime1">
              <a:rPr lang="en-US" smtClean="0"/>
              <a:t>11/25/2013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Low cost imaging and image processing with the</a:t>
            </a:r>
            <a:br>
              <a:rPr lang="en-GB" sz="4800" dirty="0"/>
            </a:br>
            <a:r>
              <a:rPr lang="en-GB" sz="4800" dirty="0"/>
              <a:t>Raspberry 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Jamie Magee</a:t>
            </a:r>
          </a:p>
          <a:p>
            <a:r>
              <a:rPr lang="en-GB" dirty="0" smtClean="0"/>
              <a:t>Supervised by: Dr Alexandre </a:t>
            </a:r>
            <a:r>
              <a:rPr lang="en-GB" dirty="0" err="1" smtClean="0"/>
              <a:t>Kabla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endParaRPr lang="en-GB" dirty="0"/>
          </a:p>
        </p:txBody>
      </p:sp>
      <p:pic>
        <p:nvPicPr>
          <p:cNvPr id="3" name="Movie2 monolayer crack formation.lucas-kana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5932" y="2142819"/>
            <a:ext cx="5622750" cy="4284000"/>
          </a:xfrm>
          <a:prstGeom prst="rect">
            <a:avLst/>
          </a:prstGeom>
        </p:spPr>
      </p:pic>
      <p:pic>
        <p:nvPicPr>
          <p:cNvPr id="4" name="Movie2 monolayer crack formation.farneback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42819"/>
            <a:ext cx="5622750" cy="428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endParaRPr lang="en-GB" dirty="0"/>
          </a:p>
        </p:txBody>
      </p:sp>
      <p:pic>
        <p:nvPicPr>
          <p:cNvPr id="5" name="Movie2 monolayer crack formation.farneback.colou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2447" y="1829740"/>
            <a:ext cx="6600393" cy="50282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3804548"/>
            <a:ext cx="3817804" cy="2961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783" y="1691322"/>
            <a:ext cx="4121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Vectors are converted into polar coordinates and mapped to the HSV colour space as follows:</a:t>
            </a:r>
          </a:p>
          <a:p>
            <a:endParaRPr lang="en-GB" dirty="0" smtClean="0"/>
          </a:p>
          <a:p>
            <a:r>
              <a:rPr lang="en-GB" dirty="0" smtClean="0"/>
              <a:t>Hue = Angle</a:t>
            </a:r>
          </a:p>
          <a:p>
            <a:r>
              <a:rPr lang="en-GB" dirty="0" smtClean="0"/>
              <a:t>Saturation = 255</a:t>
            </a:r>
          </a:p>
          <a:p>
            <a:r>
              <a:rPr lang="en-GB" dirty="0" smtClean="0"/>
              <a:t>Value = Magnitude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7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Comparison</a:t>
            </a:r>
            <a:endParaRPr lang="en-GB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78584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Find the curl of the vector field</a:t>
            </a:r>
          </a:p>
          <a:p>
            <a:r>
              <a:rPr lang="en-GB" dirty="0" smtClean="0"/>
              <a:t>Find the divergence of the vector field</a:t>
            </a:r>
          </a:p>
          <a:p>
            <a:r>
              <a:rPr lang="en-GB" dirty="0" smtClean="0"/>
              <a:t>Optimise implementation for online processing with Raspberry Pi camera</a:t>
            </a:r>
          </a:p>
          <a:p>
            <a:r>
              <a:rPr lang="en-GB" dirty="0" smtClean="0"/>
              <a:t>Integrate with materials testing (1</a:t>
            </a:r>
            <a:r>
              <a:rPr lang="en-GB" baseline="30000" dirty="0" smtClean="0"/>
              <a:t>st</a:t>
            </a:r>
            <a:r>
              <a:rPr lang="en-GB" dirty="0" smtClean="0"/>
              <a:t> year experiment)</a:t>
            </a:r>
          </a:p>
          <a:p>
            <a:r>
              <a:rPr lang="en-GB" dirty="0" smtClean="0"/>
              <a:t>Integrate with other </a:t>
            </a:r>
            <a:r>
              <a:rPr lang="en-GB" dirty="0" err="1" smtClean="0"/>
              <a:t>OpenLabTools</a:t>
            </a:r>
            <a:r>
              <a:rPr lang="en-GB" dirty="0" smtClean="0"/>
              <a:t> projects (Microscope)</a:t>
            </a:r>
          </a:p>
          <a:p>
            <a:r>
              <a:rPr lang="en-GB" dirty="0" smtClean="0"/>
              <a:t>Provide a GUI for immediate user feedback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Provide access to optical flow methods on cheap and readily available hardware</a:t>
            </a:r>
          </a:p>
          <a:p>
            <a:r>
              <a:rPr lang="en-GB" dirty="0"/>
              <a:t>Online and offline processing using the Raspberry </a:t>
            </a:r>
            <a:r>
              <a:rPr lang="en-GB" dirty="0" smtClean="0"/>
              <a:t>Pi</a:t>
            </a:r>
          </a:p>
          <a:p>
            <a:r>
              <a:rPr lang="en-GB" dirty="0" smtClean="0"/>
              <a:t>Capture data using the Raspberry Pi Camera</a:t>
            </a:r>
          </a:p>
          <a:p>
            <a:r>
              <a:rPr lang="en-GB" dirty="0" smtClean="0"/>
              <a:t>Integrate with existing experiments and other </a:t>
            </a:r>
            <a:r>
              <a:rPr lang="en-GB" dirty="0" err="1" smtClean="0"/>
              <a:t>OpenLabTools</a:t>
            </a:r>
            <a:r>
              <a:rPr lang="en-GB" dirty="0" smtClean="0"/>
              <a:t> projects</a:t>
            </a:r>
          </a:p>
          <a:p>
            <a:r>
              <a:rPr lang="en-GB" dirty="0" smtClean="0"/>
              <a:t>Provide a clear set of instructions aimed at undergraduate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3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OpenCV</a:t>
            </a:r>
            <a:r>
              <a:rPr lang="en-GB" dirty="0"/>
              <a:t> &amp; Raspberry Pi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err="1"/>
              <a:t>OpenCV</a:t>
            </a:r>
            <a:r>
              <a:rPr lang="en-GB" dirty="0"/>
              <a:t> is a free and open source library </a:t>
            </a:r>
            <a:r>
              <a:rPr lang="en-GB" dirty="0" smtClean="0"/>
              <a:t>which provides </a:t>
            </a:r>
            <a:r>
              <a:rPr lang="en-GB" dirty="0"/>
              <a:t>easy access to many image processing </a:t>
            </a:r>
            <a:r>
              <a:rPr lang="en-GB" dirty="0" smtClean="0"/>
              <a:t>and computer </a:t>
            </a:r>
            <a:r>
              <a:rPr lang="en-GB" dirty="0"/>
              <a:t>vision </a:t>
            </a:r>
            <a:r>
              <a:rPr lang="en-GB" dirty="0" smtClean="0"/>
              <a:t>algorithms, including optical flow algorithms.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/>
              <a:t>A precompiled </a:t>
            </a:r>
            <a:r>
              <a:rPr lang="en-GB" dirty="0"/>
              <a:t>binary does not exist for the </a:t>
            </a:r>
            <a:r>
              <a:rPr lang="en-GB" dirty="0" smtClean="0"/>
              <a:t>Raspberry Pi</a:t>
            </a:r>
            <a:r>
              <a:rPr lang="en-GB" dirty="0"/>
              <a:t>, so it was necessary to compile it myself and write </a:t>
            </a:r>
            <a:r>
              <a:rPr lang="en-GB" dirty="0" smtClean="0"/>
              <a:t>instructions on </a:t>
            </a:r>
            <a:r>
              <a:rPr lang="en-GB" dirty="0"/>
              <a:t>how to do so</a:t>
            </a:r>
            <a:r>
              <a:rPr lang="en-GB" dirty="0" smtClean="0"/>
              <a:t>. The compilation time is around 10-12 hours depending on overclock.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The Raspberry </a:t>
            </a:r>
            <a:r>
              <a:rPr lang="en-GB" dirty="0" smtClean="0"/>
              <a:t>Pi camera </a:t>
            </a:r>
            <a:r>
              <a:rPr lang="en-GB" dirty="0"/>
              <a:t>by default does not interface with the OS, so </a:t>
            </a:r>
            <a:r>
              <a:rPr lang="en-GB" dirty="0" smtClean="0"/>
              <a:t>an extra </a:t>
            </a:r>
            <a:r>
              <a:rPr lang="en-GB" dirty="0"/>
              <a:t>driver (UV4l-raspi) was required as well.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80" y="1691322"/>
            <a:ext cx="1187532" cy="14630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smtClean="0"/>
              <a:t>I have considered </a:t>
            </a:r>
            <a:r>
              <a:rPr lang="en-GB" dirty="0"/>
              <a:t>three different </a:t>
            </a:r>
            <a:r>
              <a:rPr lang="en-GB" dirty="0" smtClean="0"/>
              <a:t>algorithms: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Lucas-</a:t>
            </a:r>
            <a:r>
              <a:rPr lang="en-GB" dirty="0" err="1" smtClean="0"/>
              <a:t>Kanade</a:t>
            </a:r>
            <a:r>
              <a:rPr lang="en-GB" baseline="30000" dirty="0" smtClean="0"/>
              <a:t> </a:t>
            </a:r>
            <a:r>
              <a:rPr lang="en-GB" dirty="0" smtClean="0"/>
              <a:t>[</a:t>
            </a:r>
            <a:r>
              <a:rPr lang="en-GB" dirty="0"/>
              <a:t>Lucas, B</a:t>
            </a:r>
            <a:r>
              <a:rPr lang="en-GB" dirty="0" smtClean="0"/>
              <a:t>. </a:t>
            </a:r>
            <a:r>
              <a:rPr lang="en-GB" dirty="0"/>
              <a:t>and </a:t>
            </a:r>
            <a:r>
              <a:rPr lang="en-GB" dirty="0" err="1"/>
              <a:t>Kanade</a:t>
            </a:r>
            <a:r>
              <a:rPr lang="en-GB" dirty="0"/>
              <a:t>, T</a:t>
            </a:r>
            <a:r>
              <a:rPr lang="en-GB" dirty="0" smtClean="0"/>
              <a:t>., 1981]</a:t>
            </a:r>
            <a:endParaRPr lang="en-GB" baseline="-25000" dirty="0" smtClean="0"/>
          </a:p>
          <a:p>
            <a:pPr>
              <a:lnSpc>
                <a:spcPct val="150000"/>
              </a:lnSpc>
            </a:pPr>
            <a:r>
              <a:rPr lang="en-GB" dirty="0" err="1" smtClean="0"/>
              <a:t>Farnebäck</a:t>
            </a:r>
            <a:r>
              <a:rPr lang="en-GB" dirty="0" smtClean="0"/>
              <a:t> [</a:t>
            </a:r>
            <a:r>
              <a:rPr lang="en-GB" dirty="0" err="1" smtClean="0"/>
              <a:t>Farnebäck</a:t>
            </a:r>
            <a:r>
              <a:rPr lang="en-GB" dirty="0" smtClean="0"/>
              <a:t>, G., 2003]</a:t>
            </a:r>
          </a:p>
          <a:p>
            <a:pPr>
              <a:lnSpc>
                <a:spcPct val="150000"/>
              </a:lnSpc>
            </a:pPr>
            <a:r>
              <a:rPr lang="en-GB" dirty="0" err="1" smtClean="0"/>
              <a:t>SimpleFlow</a:t>
            </a:r>
            <a:r>
              <a:rPr lang="en-GB" dirty="0" smtClean="0"/>
              <a:t> [Tao, M., </a:t>
            </a:r>
            <a:r>
              <a:rPr lang="en-GB" dirty="0" err="1" smtClean="0"/>
              <a:t>Bai</a:t>
            </a:r>
            <a:r>
              <a:rPr lang="en-GB" dirty="0" smtClean="0"/>
              <a:t>, J., </a:t>
            </a:r>
            <a:r>
              <a:rPr lang="en-GB" dirty="0" err="1" smtClean="0"/>
              <a:t>Kohli</a:t>
            </a:r>
            <a:r>
              <a:rPr lang="en-GB" dirty="0" smtClean="0"/>
              <a:t>, P. </a:t>
            </a:r>
            <a:r>
              <a:rPr lang="en-GB" dirty="0"/>
              <a:t>and </a:t>
            </a:r>
            <a:r>
              <a:rPr lang="en-GB" dirty="0" smtClean="0"/>
              <a:t>Paris, S., 2012]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Lucas-</a:t>
            </a:r>
            <a:r>
              <a:rPr lang="en-GB" dirty="0" err="1"/>
              <a:t>Kanade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9371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Assumes displacement is small and constant</a:t>
                </a:r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Generalised to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These </a:t>
                </a:r>
                <a:r>
                  <a:rPr lang="en-GB" dirty="0"/>
                  <a:t>can be written in Matrix form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937125"/>
              </a:xfrm>
              <a:blipFill rotWithShape="0">
                <a:blip r:embed="rId2"/>
                <a:stretch>
                  <a:fillRect l="-567" t="-14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888974" y="2517615"/>
            <a:ext cx="2756452" cy="927950"/>
          </a:xfrm>
          <a:custGeom>
            <a:avLst/>
            <a:gdLst>
              <a:gd name="connsiteX0" fmla="*/ 0 w 2756452"/>
              <a:gd name="connsiteY0" fmla="*/ 848437 h 927950"/>
              <a:gd name="connsiteX1" fmla="*/ 954156 w 2756452"/>
              <a:gd name="connsiteY1" fmla="*/ 298 h 927950"/>
              <a:gd name="connsiteX2" fmla="*/ 2756452 w 2756452"/>
              <a:gd name="connsiteY2" fmla="*/ 927950 h 92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6452" h="927950">
                <a:moveTo>
                  <a:pt x="0" y="848437"/>
                </a:moveTo>
                <a:cubicBezTo>
                  <a:pt x="247373" y="417741"/>
                  <a:pt x="494747" y="-12954"/>
                  <a:pt x="954156" y="298"/>
                </a:cubicBezTo>
                <a:cubicBezTo>
                  <a:pt x="1413565" y="13550"/>
                  <a:pt x="2471530" y="808680"/>
                  <a:pt x="2756452" y="9279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3756991" y="2517615"/>
            <a:ext cx="2756452" cy="927950"/>
          </a:xfrm>
          <a:custGeom>
            <a:avLst/>
            <a:gdLst>
              <a:gd name="connsiteX0" fmla="*/ 0 w 2756452"/>
              <a:gd name="connsiteY0" fmla="*/ 848437 h 927950"/>
              <a:gd name="connsiteX1" fmla="*/ 954156 w 2756452"/>
              <a:gd name="connsiteY1" fmla="*/ 298 h 927950"/>
              <a:gd name="connsiteX2" fmla="*/ 2756452 w 2756452"/>
              <a:gd name="connsiteY2" fmla="*/ 927950 h 92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6452" h="927950">
                <a:moveTo>
                  <a:pt x="0" y="848437"/>
                </a:moveTo>
                <a:cubicBezTo>
                  <a:pt x="247373" y="417741"/>
                  <a:pt x="494747" y="-12954"/>
                  <a:pt x="954156" y="298"/>
                </a:cubicBezTo>
                <a:cubicBezTo>
                  <a:pt x="1413565" y="13550"/>
                  <a:pt x="2471530" y="808680"/>
                  <a:pt x="2756452" y="9279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678017" y="2862470"/>
            <a:ext cx="119120" cy="119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24444" y="2922030"/>
            <a:ext cx="820982" cy="8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745257" y="2504661"/>
            <a:ext cx="12273" cy="41109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07347" y="2194258"/>
            <a:ext cx="1471140" cy="37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F(</a:t>
            </a:r>
            <a:r>
              <a:rPr lang="en-GB" dirty="0" err="1" smtClean="0"/>
              <a:t>x+d</a:t>
            </a:r>
            <a:r>
              <a:rPr lang="en-GB" dirty="0" smtClean="0"/>
              <a:t>)-F(x)</a:t>
            </a:r>
            <a:endParaRPr lang="en-GB" dirty="0"/>
          </a:p>
        </p:txBody>
      </p:sp>
      <p:sp>
        <p:nvSpPr>
          <p:cNvPr id="17" name="Freeform 16"/>
          <p:cNvSpPr/>
          <p:nvPr/>
        </p:nvSpPr>
        <p:spPr>
          <a:xfrm>
            <a:off x="4784035" y="2300751"/>
            <a:ext cx="636104" cy="429197"/>
          </a:xfrm>
          <a:custGeom>
            <a:avLst/>
            <a:gdLst>
              <a:gd name="connsiteX0" fmla="*/ 0 w 636104"/>
              <a:gd name="connsiteY0" fmla="*/ 429197 h 429197"/>
              <a:gd name="connsiteX1" fmla="*/ 185530 w 636104"/>
              <a:gd name="connsiteY1" fmla="*/ 18379 h 429197"/>
              <a:gd name="connsiteX2" fmla="*/ 636104 w 636104"/>
              <a:gd name="connsiteY2" fmla="*/ 71388 h 42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104" h="429197">
                <a:moveTo>
                  <a:pt x="0" y="429197"/>
                </a:moveTo>
                <a:cubicBezTo>
                  <a:pt x="39756" y="253605"/>
                  <a:pt x="79513" y="78014"/>
                  <a:pt x="185530" y="18379"/>
                </a:cubicBezTo>
                <a:cubicBezTo>
                  <a:pt x="291547" y="-41256"/>
                  <a:pt x="563217" y="62553"/>
                  <a:pt x="636104" y="713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003437" y="2610331"/>
            <a:ext cx="462995" cy="37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317974" y="2981590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F(</a:t>
            </a:r>
            <a:r>
              <a:rPr lang="en-GB" dirty="0" err="1" smtClean="0"/>
              <a:t>x+d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2077808" y="2981590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F(x)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47434" y="2103137"/>
                <a:ext cx="2470420" cy="112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434" y="2103137"/>
                <a:ext cx="2470420" cy="112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25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Lucas-</a:t>
            </a:r>
            <a:r>
              <a:rPr lang="en-GB" dirty="0" err="1" smtClean="0"/>
              <a:t>Kanade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 smtClean="0"/>
                  <a:t>The system has more equations than unknowns, so it is usually over-determined</a:t>
                </a:r>
              </a:p>
              <a:p>
                <a:pPr marL="0" indent="0">
                  <a:buNone/>
                </a:pPr>
                <a:r>
                  <a:rPr lang="en-GB" dirty="0" smtClean="0"/>
                  <a:t>A solution can be found by least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r>
                  <a:rPr lang="en-GB" b="0" dirty="0" smtClean="0"/>
                  <a:t/>
                </a:r>
                <a:br>
                  <a:rPr lang="en-GB" b="0" dirty="0" smtClean="0"/>
                </a:br>
                <a:r>
                  <a:rPr lang="en-GB" dirty="0" smtClean="0"/>
                  <a:t>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Farnebäck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9371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Each neighbourhood of pixels is approximated by a quadratic polynomial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r>
                  <a:rPr lang="en-GB" dirty="0" smtClean="0"/>
                  <a:t/>
                </a:r>
                <a:br>
                  <a:rPr lang="en-GB" dirty="0" smtClean="0"/>
                </a:b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In 1D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/>
                </a:r>
                <a:br>
                  <a:rPr lang="en-GB" dirty="0" smtClean="0"/>
                </a:b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Consider the polynomial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Shifted by a global displacement </a:t>
                </a:r>
                <a:r>
                  <a:rPr lang="en-GB" b="1" dirty="0" smtClean="0"/>
                  <a:t>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937125"/>
              </a:xfrm>
              <a:blipFill rotWithShape="0">
                <a:blip r:embed="rId2"/>
                <a:stretch>
                  <a:fillRect l="-567" t="-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92557" y="3737113"/>
            <a:ext cx="0" cy="49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07339" y="3034748"/>
            <a:ext cx="0" cy="119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22121" y="3366052"/>
            <a:ext cx="0" cy="8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036904" y="3869634"/>
            <a:ext cx="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2610678" y="3062923"/>
            <a:ext cx="5327374" cy="1164520"/>
          </a:xfrm>
          <a:custGeom>
            <a:avLst/>
            <a:gdLst>
              <a:gd name="connsiteX0" fmla="*/ 0 w 5327374"/>
              <a:gd name="connsiteY0" fmla="*/ 1164520 h 1164520"/>
              <a:gd name="connsiteX1" fmla="*/ 768626 w 5327374"/>
              <a:gd name="connsiteY1" fmla="*/ 740451 h 1164520"/>
              <a:gd name="connsiteX2" fmla="*/ 1987826 w 5327374"/>
              <a:gd name="connsiteY2" fmla="*/ 11581 h 1164520"/>
              <a:gd name="connsiteX3" fmla="*/ 3233531 w 5327374"/>
              <a:gd name="connsiteY3" fmla="*/ 329634 h 1164520"/>
              <a:gd name="connsiteX4" fmla="*/ 4465983 w 5327374"/>
              <a:gd name="connsiteY4" fmla="*/ 819964 h 1164520"/>
              <a:gd name="connsiteX5" fmla="*/ 5327374 w 5327374"/>
              <a:gd name="connsiteY5" fmla="*/ 1151268 h 116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7374" h="1164520">
                <a:moveTo>
                  <a:pt x="0" y="1164520"/>
                </a:moveTo>
                <a:cubicBezTo>
                  <a:pt x="218661" y="1048563"/>
                  <a:pt x="437322" y="932607"/>
                  <a:pt x="768626" y="740451"/>
                </a:cubicBezTo>
                <a:cubicBezTo>
                  <a:pt x="1099930" y="548295"/>
                  <a:pt x="1577008" y="80051"/>
                  <a:pt x="1987826" y="11581"/>
                </a:cubicBezTo>
                <a:cubicBezTo>
                  <a:pt x="2398644" y="-56889"/>
                  <a:pt x="2820505" y="194903"/>
                  <a:pt x="3233531" y="329634"/>
                </a:cubicBezTo>
                <a:cubicBezTo>
                  <a:pt x="3646557" y="464364"/>
                  <a:pt x="4465983" y="819964"/>
                  <a:pt x="4465983" y="819964"/>
                </a:cubicBezTo>
                <a:cubicBezTo>
                  <a:pt x="4814957" y="956903"/>
                  <a:pt x="5082209" y="1149059"/>
                  <a:pt x="5327374" y="11512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94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Farnebäck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Which yields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𝒅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GB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Therefore we can solve for the translation </a:t>
                </a:r>
                <a:r>
                  <a:rPr lang="en-GB" b="1" dirty="0" smtClean="0"/>
                  <a:t>d</a:t>
                </a:r>
                <a:r>
                  <a:rPr lang="en-GB" dirty="0" smtClean="0"/>
                  <a:t>, if </a:t>
                </a:r>
                <a:r>
                  <a:rPr lang="en-GB" b="1" dirty="0" smtClean="0"/>
                  <a:t>A</a:t>
                </a:r>
                <a:r>
                  <a:rPr lang="en-GB" baseline="-25000" dirty="0" smtClean="0"/>
                  <a:t>1</a:t>
                </a:r>
                <a:r>
                  <a:rPr lang="en-GB" dirty="0" smtClean="0"/>
                  <a:t> is non-singular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SimpleFlow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 smtClean="0"/>
                  <a:t>A likelihood model is used, that is, we seek flow vectors (</a:t>
                </a:r>
                <a:r>
                  <a:rPr lang="en-GB" dirty="0" err="1" smtClean="0"/>
                  <a:t>u,v</a:t>
                </a:r>
                <a:r>
                  <a:rPr lang="en-GB" dirty="0" smtClean="0"/>
                  <a:t>) such that F</a:t>
                </a:r>
                <a:r>
                  <a:rPr lang="en-GB" baseline="-25000" dirty="0" smtClean="0"/>
                  <a:t>t</a:t>
                </a:r>
                <a:r>
                  <a:rPr lang="en-GB" dirty="0" smtClean="0"/>
                  <a:t>(</a:t>
                </a:r>
                <a:r>
                  <a:rPr lang="en-GB" dirty="0" err="1" smtClean="0"/>
                  <a:t>x,y</a:t>
                </a:r>
                <a:r>
                  <a:rPr lang="en-GB" dirty="0" smtClean="0"/>
                  <a:t>) and F</a:t>
                </a:r>
                <a:r>
                  <a:rPr lang="en-GB" baseline="-25000" dirty="0" smtClean="0"/>
                  <a:t>t+1</a:t>
                </a:r>
                <a:r>
                  <a:rPr lang="en-GB" dirty="0" smtClean="0"/>
                  <a:t>(</a:t>
                </a:r>
                <a:r>
                  <a:rPr lang="en-GB" dirty="0" err="1" smtClean="0"/>
                  <a:t>x+u,y+v</a:t>
                </a:r>
                <a:r>
                  <a:rPr lang="en-GB" dirty="0" smtClean="0"/>
                  <a:t>) are similar. This is modelled by the energy term: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GB" dirty="0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GB" baseline="-25000" dirty="0"/>
                              <m:t>t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)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GB" baseline="-25000" dirty="0"/>
                              <m:t>t</m:t>
                            </m:r>
                            <m:r>
                              <m:rPr>
                                <m:nor/>
                              </m:rPr>
                              <a:rPr lang="en-GB" baseline="-25000" dirty="0"/>
                              <m:t>+1(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u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v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)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 smtClean="0"/>
                  <a:t> </a:t>
                </a:r>
              </a:p>
              <a:p>
                <a:pPr marL="0" indent="0">
                  <a:buNone/>
                </a:pPr>
                <a:r>
                  <a:rPr lang="en-GB" dirty="0" smtClean="0"/>
                  <a:t>The algorithm is a </a:t>
                </a:r>
                <a:r>
                  <a:rPr lang="en-GB" i="1" dirty="0" smtClean="0"/>
                  <a:t>semi-dense</a:t>
                </a:r>
                <a:r>
                  <a:rPr lang="en-GB" dirty="0" smtClean="0"/>
                  <a:t> optical flow method, in that it only runs a full flow estimation at a few key pixels, and linearly interpolates the rest of the flow.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405</TotalTime>
  <Words>417</Words>
  <Application>Microsoft Office PowerPoint</Application>
  <PresentationFormat>Widescreen</PresentationFormat>
  <Paragraphs>93</Paragraphs>
  <Slides>14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Century Schoolbook</vt:lpstr>
      <vt:lpstr>Wingdings 2</vt:lpstr>
      <vt:lpstr>View</vt:lpstr>
      <vt:lpstr>Low cost imaging and image processing with the Raspberry Pi</vt:lpstr>
      <vt:lpstr>Objectives</vt:lpstr>
      <vt:lpstr>OpenCV &amp; Raspberry Pi Camera</vt:lpstr>
      <vt:lpstr>Optical Flow</vt:lpstr>
      <vt:lpstr>Lucas-Kanade</vt:lpstr>
      <vt:lpstr>Lucas-Kanade</vt:lpstr>
      <vt:lpstr>Farnebäck</vt:lpstr>
      <vt:lpstr>Farnebäck</vt:lpstr>
      <vt:lpstr>SimpleFlow</vt:lpstr>
      <vt:lpstr>Output</vt:lpstr>
      <vt:lpstr>Output</vt:lpstr>
      <vt:lpstr>Comparison</vt:lpstr>
      <vt:lpstr>Improvements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cost imaging and image processing with the Raspberry Pi</dc:title>
  <dc:creator>Jamie Magee</dc:creator>
  <cp:lastModifiedBy>Jamie Magee</cp:lastModifiedBy>
  <cp:revision>47</cp:revision>
  <dcterms:created xsi:type="dcterms:W3CDTF">2013-11-20T19:21:26Z</dcterms:created>
  <dcterms:modified xsi:type="dcterms:W3CDTF">2013-11-25T13:02:43Z</dcterms:modified>
</cp:coreProperties>
</file>